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2"/>
  </p:notesMasterIdLst>
  <p:sldIdLst>
    <p:sldId id="256" r:id="rId2"/>
    <p:sldId id="305" r:id="rId3"/>
    <p:sldId id="340" r:id="rId4"/>
    <p:sldId id="345" r:id="rId5"/>
    <p:sldId id="346" r:id="rId6"/>
    <p:sldId id="347" r:id="rId7"/>
    <p:sldId id="348" r:id="rId8"/>
    <p:sldId id="349" r:id="rId9"/>
    <p:sldId id="350" r:id="rId10"/>
    <p:sldId id="351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A72147"/>
    <a:srgbClr val="0066FF"/>
    <a:srgbClr val="4721A7"/>
    <a:srgbClr val="5FE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4" autoAdjust="0"/>
    <p:restoredTop sz="94660"/>
  </p:normalViewPr>
  <p:slideViewPr>
    <p:cSldViewPr snapToGrid="0">
      <p:cViewPr varScale="1">
        <p:scale>
          <a:sx n="94" d="100"/>
          <a:sy n="94" d="100"/>
        </p:scale>
        <p:origin x="-71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4916E8B-E60F-45F4-AFA4-F2034B1E3767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ACAA113-4DBC-461D-8E7B-A737052A0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4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We’re here to help you better navigate the waters of multi-agency regulation.  </a:t>
            </a:r>
            <a:r>
              <a:rPr lang="en-US" dirty="0" smtClean="0"/>
              <a:t>Chances are good that you’ve sailed on calm seas with these issues, but I know that most of us have been in stormy weather more often than not. 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One of my most vivid memories of my first couple of years as an attorney was an issue involving a major insurer who was being told to do two different things by its regulators, TDI and a major east-coast state.  The regulators got on a phone call and, by the end of the call, all politeness had vanished and both sides were insistent that their state’s law applied.  “It’s Texas law that controls because I say so!”  I had to call the poor insurer and  let it know that the professional insurance regulators had simply made the problem more complicated!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AA113-4DBC-461D-8E7B-A737052A0A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78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F899-46AE-4D0A-B783-42C84438BA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2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r>
              <a:rPr lang="en-US" dirty="0"/>
              <a:t>Today, we’ll use our esteemed panel members to discuss these issues.  They are: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AA113-4DBC-461D-8E7B-A737052A0A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1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AA113-4DBC-461D-8E7B-A737052A0A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5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F899-46AE-4D0A-B783-42C84438BAB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84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F899-46AE-4D0A-B783-42C84438BAB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0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F899-46AE-4D0A-B783-42C84438BAB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73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F899-46AE-4D0A-B783-42C84438BAB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95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F899-46AE-4D0A-B783-42C84438BAB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62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F899-46AE-4D0A-B783-42C84438BAB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 title="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921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7F9-4D4E-4C03-877C-6A2B1787AD2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72A4-2A6A-4573-8706-C9536C7B1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7F9-4D4E-4C03-877C-6A2B1787AD2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72A4-2A6A-4573-8706-C9536C7B1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1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7F9-4D4E-4C03-877C-6A2B1787AD2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72A4-2A6A-4573-8706-C9536C7B1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9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7F9-4D4E-4C03-877C-6A2B1787AD2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72A4-2A6A-4573-8706-C9536C7B1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2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7F9-4D4E-4C03-877C-6A2B1787AD2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72A4-2A6A-4573-8706-C9536C7B1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8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7F9-4D4E-4C03-877C-6A2B1787AD2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72A4-2A6A-4573-8706-C9536C7B1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7F9-4D4E-4C03-877C-6A2B1787AD2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72A4-2A6A-4573-8706-C9536C7B1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5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7F9-4D4E-4C03-877C-6A2B1787AD2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72A4-2A6A-4573-8706-C9536C7B1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7F9-4D4E-4C03-877C-6A2B1787AD2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72A4-2A6A-4573-8706-C9536C7B1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9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7F9-4D4E-4C03-877C-6A2B1787AD2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72A4-2A6A-4573-8706-C9536C7B1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Picture 9" descr="Large ocean wave" title="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7F9-4D4E-4C03-877C-6A2B1787AD2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B72A4-2A6A-4573-8706-C9536C7B1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52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7126" y="847641"/>
            <a:ext cx="4216873" cy="3562519"/>
          </a:xfrm>
        </p:spPr>
        <p:txBody>
          <a:bodyPr>
            <a:normAutofit/>
          </a:bodyPr>
          <a:lstStyle/>
          <a:p>
            <a:r>
              <a:rPr lang="en-US" b="1" dirty="0" smtClean="0"/>
              <a:t>Navigating the Waters </a:t>
            </a:r>
            <a:br>
              <a:rPr lang="en-US" b="1" dirty="0" smtClean="0"/>
            </a:br>
            <a:r>
              <a:rPr lang="en-US" b="1" dirty="0" smtClean="0"/>
              <a:t>of </a:t>
            </a:r>
            <a:br>
              <a:rPr lang="en-US" b="1" dirty="0" smtClean="0"/>
            </a:br>
            <a:r>
              <a:rPr lang="en-US" b="1" dirty="0" smtClean="0"/>
              <a:t>Multi-Agency Regulation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7127" y="5546416"/>
            <a:ext cx="4216872" cy="835025"/>
          </a:xfrm>
        </p:spPr>
        <p:txBody>
          <a:bodyPr/>
          <a:lstStyle/>
          <a:p>
            <a:r>
              <a:rPr lang="en-US" b="1" dirty="0" smtClean="0"/>
              <a:t>Pointers and Pitfalls for Practitioners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1374648"/>
            <a:ext cx="70516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cs typeface="Arial" pitchFamily="34" charset="0"/>
              </a:rPr>
              <a:t>Subtle differences can have a profound effect on multi-agency problems.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cs typeface="Arial" pitchFamily="34" charset="0"/>
              </a:rPr>
              <a:t>“Answers” to multi-agency problems likely have important limitations.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cs typeface="Arial" pitchFamily="34" charset="0"/>
              </a:rPr>
              <a:t>Try to be understanding of the goals and limitations of each party involved in a multi-agency problem.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9200" y="231648"/>
            <a:ext cx="77724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  <a:cs typeface="Arial" pitchFamily="34" charset="0"/>
              </a:rPr>
              <a:t>GAP</a:t>
            </a:r>
            <a:r>
              <a:rPr lang="en-US" sz="2800" dirty="0">
                <a:latin typeface="+mn-lt"/>
                <a:cs typeface="Arial" pitchFamily="34" charset="0"/>
              </a:rPr>
              <a:t> </a:t>
            </a:r>
            <a:r>
              <a:rPr lang="en-US" sz="2800" dirty="0" smtClean="0">
                <a:latin typeface="+mn-lt"/>
                <a:cs typeface="Arial" pitchFamily="34" charset="0"/>
              </a:rPr>
              <a:t>Takeaways: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96198" y="6263404"/>
            <a:ext cx="3040723" cy="411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Guaranteed Asset Protection</a:t>
            </a:r>
          </a:p>
        </p:txBody>
      </p:sp>
    </p:spTree>
    <p:extLst>
      <p:ext uri="{BB962C8B-B14F-4D97-AF65-F5344CB8AC3E}">
        <p14:creationId xmlns:p14="http://schemas.microsoft.com/office/powerpoint/2010/main" val="412816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096" y="1828800"/>
            <a:ext cx="7561800" cy="4419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James E. </a:t>
            </a:r>
            <a:r>
              <a:rPr lang="en-US" sz="2000" dirty="0" smtClean="0"/>
              <a:t>Davis, Office </a:t>
            </a:r>
            <a:r>
              <a:rPr lang="en-US" sz="2000" dirty="0"/>
              <a:t>of the Attorney </a:t>
            </a:r>
            <a:r>
              <a:rPr lang="en-US" sz="2000" dirty="0" smtClean="0"/>
              <a:t>General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Jon </a:t>
            </a:r>
            <a:r>
              <a:rPr lang="en-US" sz="2000" dirty="0"/>
              <a:t>L. Gillum, Locke Lord </a:t>
            </a:r>
            <a:r>
              <a:rPr lang="en-US" sz="2000" dirty="0" smtClean="0"/>
              <a:t>LLP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Leah </a:t>
            </a:r>
            <a:r>
              <a:rPr lang="en-US" sz="2000" dirty="0"/>
              <a:t>Gillum, Texas Department of </a:t>
            </a:r>
            <a:r>
              <a:rPr lang="en-US" sz="2000" dirty="0" smtClean="0"/>
              <a:t>Insurance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Catherine </a:t>
            </a:r>
            <a:r>
              <a:rPr lang="en-US" sz="2000" dirty="0"/>
              <a:t>Reyer, Texas Department of </a:t>
            </a:r>
            <a:r>
              <a:rPr lang="en-US" sz="2000" dirty="0" smtClean="0"/>
              <a:t>Banking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Michael </a:t>
            </a:r>
            <a:r>
              <a:rPr lang="en-US" sz="2000" dirty="0"/>
              <a:t>Rigby, Office of Consumer Credit </a:t>
            </a:r>
            <a:r>
              <a:rPr lang="en-US" sz="2000" dirty="0" smtClean="0"/>
              <a:t>Commissioner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662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8469" y="2327549"/>
            <a:ext cx="6859787" cy="1219200"/>
          </a:xfrm>
        </p:spPr>
        <p:txBody>
          <a:bodyPr/>
          <a:lstStyle/>
          <a:p>
            <a:r>
              <a:rPr lang="en-US" sz="2400" dirty="0" smtClean="0">
                <a:cs typeface="Arial" pitchFamily="34" charset="0"/>
              </a:rPr>
              <a:t>GAP:  Guaranteed </a:t>
            </a:r>
            <a:r>
              <a:rPr lang="en-US" sz="2400" dirty="0">
                <a:cs typeface="Arial" pitchFamily="34" charset="0"/>
              </a:rPr>
              <a:t>Asset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3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95283" y="1220675"/>
            <a:ext cx="75932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Financial </a:t>
            </a:r>
            <a:r>
              <a:rPr lang="en-US" sz="2000" dirty="0" smtClean="0">
                <a:cs typeface="Arial" pitchFamily="34" charset="0"/>
              </a:rPr>
              <a:t>product that typically protects borrower from negative equity caused by unexpected loss of collateral.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Key </a:t>
            </a:r>
            <a:r>
              <a:rPr lang="en-US" sz="2000" dirty="0" smtClean="0">
                <a:cs typeface="Arial" pitchFamily="34" charset="0"/>
              </a:rPr>
              <a:t>Variations: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cs typeface="Arial" pitchFamily="34" charset="0"/>
              </a:rPr>
              <a:t>Payment covering borrower’s negative </a:t>
            </a:r>
            <a:r>
              <a:rPr lang="en-US" sz="2000" dirty="0" smtClean="0">
                <a:cs typeface="Arial" pitchFamily="34" charset="0"/>
              </a:rPr>
              <a:t>equity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cs typeface="Arial" pitchFamily="34" charset="0"/>
              </a:rPr>
              <a:t>Waiver/cancellation of borrower’s negative equity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r>
              <a:rPr lang="en-US" sz="2000" dirty="0" smtClean="0">
                <a:cs typeface="Arial" pitchFamily="34" charset="0"/>
              </a:rPr>
              <a:t>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976" y="76928"/>
            <a:ext cx="7552568" cy="1219200"/>
          </a:xfrm>
        </p:spPr>
        <p:txBody>
          <a:bodyPr>
            <a:normAutofit fontScale="90000"/>
          </a:bodyPr>
          <a:lstStyle/>
          <a:p>
            <a:pPr lvl="0"/>
            <a:r>
              <a:rPr lang="en-US" sz="2800" dirty="0" smtClean="0">
                <a:cs typeface="Arial" pitchFamily="34" charset="0"/>
              </a:rPr>
              <a:t>What is Guaranteed </a:t>
            </a:r>
            <a:r>
              <a:rPr lang="en-US" sz="2800" dirty="0">
                <a:cs typeface="Arial" pitchFamily="34" charset="0"/>
              </a:rPr>
              <a:t>Asset </a:t>
            </a:r>
            <a:r>
              <a:rPr lang="en-US" sz="2800" dirty="0" smtClean="0">
                <a:cs typeface="Arial" pitchFamily="34" charset="0"/>
              </a:rPr>
              <a:t>Protection (GAP)?</a:t>
            </a:r>
            <a:r>
              <a:rPr lang="en-US" sz="2800" dirty="0" smtClean="0">
                <a:latin typeface="+mn-lt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AutoShape 6" descr="Image result for guaranteed asset protecti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2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3999" y="1578864"/>
            <a:ext cx="70516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Is GAP regulated by states as </a:t>
            </a:r>
            <a:r>
              <a:rPr lang="en-US" sz="2000" u="sng" dirty="0" smtClean="0">
                <a:cs typeface="Arial" pitchFamily="34" charset="0"/>
              </a:rPr>
              <a:t>insurance</a:t>
            </a:r>
            <a:r>
              <a:rPr lang="en-US" sz="2000" dirty="0" smtClean="0">
                <a:cs typeface="Arial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Key elements of insurance: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cs typeface="Arial" pitchFamily="34" charset="0"/>
              </a:rPr>
              <a:t>Transfer of risk 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cs typeface="Arial" pitchFamily="34" charset="0"/>
              </a:rPr>
              <a:t>Pooling of risk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cs typeface="Arial" pitchFamily="34" charset="0"/>
              </a:rPr>
              <a:t>Fortuitous event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u="sng" dirty="0" smtClean="0">
                <a:cs typeface="Arial" pitchFamily="34" charset="0"/>
              </a:rPr>
              <a:t>Indemnity</a:t>
            </a:r>
          </a:p>
          <a:p>
            <a:r>
              <a:rPr lang="en-US" sz="2000" dirty="0" smtClean="0">
                <a:cs typeface="Arial" pitchFamily="34" charset="0"/>
              </a:rPr>
              <a:t>      </a:t>
            </a: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96198" y="6263404"/>
            <a:ext cx="3040723" cy="411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Guaranteed Asset Protection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8942" y="103632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  <a:cs typeface="Arial" pitchFamily="34" charset="0"/>
              </a:rPr>
              <a:t>How is GAP regulated?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599" y="1144618"/>
            <a:ext cx="7470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Is GAP regulated according to the </a:t>
            </a:r>
            <a:r>
              <a:rPr lang="en-US" sz="2000" u="sng" dirty="0" smtClean="0">
                <a:cs typeface="Arial" pitchFamily="34" charset="0"/>
              </a:rPr>
              <a:t>type of obligor</a:t>
            </a:r>
            <a:r>
              <a:rPr lang="en-US" sz="2000" dirty="0" smtClean="0">
                <a:cs typeface="Arial" pitchFamily="34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152837"/>
              </p:ext>
            </p:extLst>
          </p:nvPr>
        </p:nvGraphicFramePr>
        <p:xfrm>
          <a:off x="3511295" y="2019744"/>
          <a:ext cx="3058626" cy="4152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400"/>
                <a:gridCol w="1863226"/>
              </a:tblGrid>
              <a:tr h="4828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TYPE OF INSTITUTION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PRIMARY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REGULATOR</a:t>
                      </a:r>
                      <a:endParaRPr lang="en-US" sz="1200" dirty="0"/>
                    </a:p>
                  </a:txBody>
                  <a:tcPr/>
                </a:tc>
              </a:tr>
              <a:tr h="67598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National</a:t>
                      </a:r>
                      <a:r>
                        <a:rPr lang="en-US" sz="1200" b="1" baseline="0" dirty="0" smtClean="0"/>
                        <a:t> Bank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Office of the Comptroller of the Currency (OCC)</a:t>
                      </a:r>
                      <a:endParaRPr lang="en-US" sz="1200" b="1" dirty="0"/>
                    </a:p>
                  </a:txBody>
                  <a:tcPr/>
                </a:tc>
              </a:tr>
              <a:tr h="67598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Texas State-Chartered Bank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Texas Department of</a:t>
                      </a:r>
                      <a:r>
                        <a:rPr lang="en-US" sz="1200" b="1" baseline="0" dirty="0" smtClean="0"/>
                        <a:t> Banking</a:t>
                      </a:r>
                      <a:endParaRPr lang="en-US" sz="1200" b="1" dirty="0"/>
                    </a:p>
                  </a:txBody>
                  <a:tcPr/>
                </a:tc>
              </a:tr>
              <a:tr h="67598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Federal</a:t>
                      </a:r>
                      <a:r>
                        <a:rPr lang="en-US" sz="1200" b="1" baseline="0" dirty="0" smtClean="0"/>
                        <a:t> Savings &amp; Loan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OCC (formerly Office of Thrift Administration)</a:t>
                      </a:r>
                      <a:endParaRPr lang="en-US" sz="1200" b="1" dirty="0"/>
                    </a:p>
                  </a:txBody>
                  <a:tcPr/>
                </a:tc>
              </a:tr>
              <a:tr h="67598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Texas State</a:t>
                      </a:r>
                      <a:r>
                        <a:rPr lang="en-US" sz="1200" b="1" baseline="0" dirty="0" smtClean="0"/>
                        <a:t> Savings Bank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Texas Department of Savings &amp; Mortgage Lending</a:t>
                      </a:r>
                      <a:endParaRPr lang="en-US" sz="1200" b="1" dirty="0"/>
                    </a:p>
                  </a:txBody>
                  <a:tcPr/>
                </a:tc>
              </a:tr>
              <a:tr h="48284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Federal Credit</a:t>
                      </a:r>
                      <a:r>
                        <a:rPr lang="en-US" sz="1200" b="1" baseline="0" dirty="0" smtClean="0"/>
                        <a:t> Union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National Credit Union Administration</a:t>
                      </a:r>
                      <a:endParaRPr lang="en-US" sz="1200" b="1" dirty="0"/>
                    </a:p>
                  </a:txBody>
                  <a:tcPr/>
                </a:tc>
              </a:tr>
              <a:tr h="48284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Texas State Credit Union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Texas Credit Union Department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996198" y="6263404"/>
            <a:ext cx="3040723" cy="411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Guaranteed Asset Protection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8942" y="103632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  <a:cs typeface="Arial" pitchFamily="34" charset="0"/>
              </a:rPr>
              <a:t>How is GAP regulated?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3999" y="1249680"/>
            <a:ext cx="70516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Is GAP regulated by states as a unique product with </a:t>
            </a:r>
            <a:r>
              <a:rPr lang="en-US" sz="2000" u="sng" dirty="0" smtClean="0">
                <a:cs typeface="Arial" pitchFamily="34" charset="0"/>
              </a:rPr>
              <a:t>special laws and regulations</a:t>
            </a:r>
            <a:r>
              <a:rPr lang="en-US" sz="2000" dirty="0" smtClean="0">
                <a:cs typeface="Arial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Pursuant to Texas Finance Code Chapter 348, the Office of the Consumer Credit Commissioner (OCCC) oversees the sale of certain GAP products sold with motor vehicle installment contracts: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cs typeface="Arial" pitchFamily="34" charset="0"/>
              </a:rPr>
              <a:t>Limited to debt cancellation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cs typeface="Arial" pitchFamily="34" charset="0"/>
              </a:rPr>
              <a:t>Limited to total loss or theft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cs typeface="Arial" pitchFamily="34" charset="0"/>
              </a:rPr>
              <a:t>Limited to motor vehicles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96198" y="6263404"/>
            <a:ext cx="3040723" cy="411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Guaranteed Asset Protection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8942" y="103632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  <a:cs typeface="Arial" pitchFamily="34" charset="0"/>
              </a:rPr>
              <a:t>How is GAP regulated?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AutoShape 6" descr="Image result for not sig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not sig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Image result for not sign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Image result for not sign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1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24001" y="2877799"/>
            <a:ext cx="3124200" cy="31951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Texas Department of Insurance</a:t>
            </a:r>
          </a:p>
          <a:p>
            <a:pPr algn="ctr"/>
            <a:r>
              <a:rPr lang="en-US" sz="1000" dirty="0" smtClean="0"/>
              <a:t>(generally)</a:t>
            </a:r>
            <a:endParaRPr lang="en-US" sz="1000" dirty="0"/>
          </a:p>
        </p:txBody>
      </p:sp>
      <p:sp>
        <p:nvSpPr>
          <p:cNvPr id="28" name="Rectangle 27"/>
          <p:cNvSpPr/>
          <p:nvPr/>
        </p:nvSpPr>
        <p:spPr>
          <a:xfrm>
            <a:off x="4656584" y="2877800"/>
            <a:ext cx="3962400" cy="53035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Texas Office of the Consumer Credit Commissioner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(Texas motor vehicle retail installment sales)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56584" y="4992259"/>
            <a:ext cx="3962399" cy="5303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Office of the Comptroller of the Currency 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(national banks and federal savings &amp; loan institutions)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8200" y="3394957"/>
            <a:ext cx="3971611" cy="5303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Texas Department of Savings &amp; Mortgage Lending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(Texas state savings associations)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57411" y="5540466"/>
            <a:ext cx="3962400" cy="5303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National Credit Union Administration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(federal credit unions)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8200" y="4461905"/>
            <a:ext cx="3970783" cy="5303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Texas Department of Banking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(Texas state-chartered banks)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48201" y="3931551"/>
            <a:ext cx="3971610" cy="5303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Texas Credit Union Department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(Texas state credit unions)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2133600"/>
            <a:ext cx="7094983" cy="3637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                                BENEFIT TYPE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8095" y="2501199"/>
            <a:ext cx="3116012" cy="3637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DIRECT PAYMENT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8200" y="2501199"/>
            <a:ext cx="3970783" cy="3637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DEBT CANCELLATION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4400" y="2133600"/>
            <a:ext cx="609601" cy="393934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REGULATOR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71600" y="5334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  <a:cs typeface="Arial" pitchFamily="34" charset="0"/>
              </a:rPr>
              <a:t>How is GAP regulated in Texas?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996198" y="6263404"/>
            <a:ext cx="3040723" cy="411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Guaranteed Asset Protection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6761" y="5805643"/>
            <a:ext cx="7248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FF00"/>
                </a:solidFill>
              </a:rPr>
              <a:t>(generally)</a:t>
            </a:r>
            <a:endParaRPr lang="en-US" sz="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8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30" grpId="0" animBg="1"/>
      <p:bldP spid="44" grpId="0" animBg="1"/>
      <p:bldP spid="46" grpId="0" animBg="1"/>
      <p:bldP spid="47" grpId="0" animBg="1"/>
      <p:bldP spid="48" grpId="0" animBg="1"/>
      <p:bldP spid="2" grpId="0" animBg="1"/>
      <p:bldP spid="20" grpId="0" animBg="1"/>
      <p:bldP spid="22" grpId="0" animBg="1"/>
      <p:bldP spid="2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19017" y="1414272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Arial" pitchFamily="34" charset="0"/>
              </a:rPr>
              <a:t>Texas Department of Insurance</a:t>
            </a:r>
          </a:p>
          <a:p>
            <a:pPr algn="ctr"/>
            <a:r>
              <a:rPr lang="en-US" sz="2000" dirty="0" smtClean="0">
                <a:cs typeface="Arial" pitchFamily="34" charset="0"/>
              </a:rPr>
              <a:t>Position Statement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19200" y="195072"/>
            <a:ext cx="77724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  <a:cs typeface="Arial" pitchFamily="34" charset="0"/>
              </a:rPr>
              <a:t>Example GAP multi-agency solution: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96198" y="6263404"/>
            <a:ext cx="3040723" cy="411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Guaranteed Asset Protection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8301">
            <a:off x="964782" y="1389196"/>
            <a:ext cx="3107260" cy="404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657664"/>
            <a:ext cx="8858250" cy="17621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091829"/>
            <a:ext cx="8839200" cy="11715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2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cean wave.potx" id="{CDDC3B92-D84A-4226-91B4-BDC5061DCE79}" vid="{BDBE94C2-0D15-472B-9700-6355F4999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wave</Template>
  <TotalTime>572</TotalTime>
  <Words>446</Words>
  <Application>Microsoft Office PowerPoint</Application>
  <PresentationFormat>On-screen Show (4:3)</PresentationFormat>
  <Paragraphs>114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Ocean Waves 16x9</vt:lpstr>
      <vt:lpstr>Navigating the Waters  of  Multi-Agency Regulation</vt:lpstr>
      <vt:lpstr>Presenters</vt:lpstr>
      <vt:lpstr>GAP:  Guaranteed Asset Protection</vt:lpstr>
      <vt:lpstr>What is Guaranteed Asset Protection (GAP)?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Gillum</dc:creator>
  <cp:lastModifiedBy>Locke Lord LLP</cp:lastModifiedBy>
  <cp:revision>79</cp:revision>
  <cp:lastPrinted>2015-08-27T19:41:49Z</cp:lastPrinted>
  <dcterms:created xsi:type="dcterms:W3CDTF">2015-07-21T13:33:02Z</dcterms:created>
  <dcterms:modified xsi:type="dcterms:W3CDTF">2015-09-02T22:01:35Z</dcterms:modified>
</cp:coreProperties>
</file>